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256" r:id="rId2"/>
    <p:sldId id="276" r:id="rId3"/>
    <p:sldId id="257" r:id="rId4"/>
    <p:sldId id="258" r:id="rId5"/>
    <p:sldId id="259" r:id="rId6"/>
    <p:sldId id="282" r:id="rId7"/>
    <p:sldId id="260" r:id="rId8"/>
    <p:sldId id="261" r:id="rId9"/>
    <p:sldId id="269" r:id="rId10"/>
    <p:sldId id="268" r:id="rId11"/>
    <p:sldId id="267" r:id="rId12"/>
    <p:sldId id="272" r:id="rId13"/>
    <p:sldId id="262" r:id="rId14"/>
    <p:sldId id="263" r:id="rId15"/>
    <p:sldId id="264" r:id="rId16"/>
    <p:sldId id="280" r:id="rId17"/>
    <p:sldId id="265" r:id="rId18"/>
    <p:sldId id="281" r:id="rId19"/>
    <p:sldId id="266" r:id="rId20"/>
    <p:sldId id="279" r:id="rId21"/>
    <p:sldId id="271" r:id="rId22"/>
    <p:sldId id="275" r:id="rId23"/>
    <p:sldId id="274" r:id="rId24"/>
    <p:sldId id="270" r:id="rId25"/>
    <p:sldId id="283" r:id="rId26"/>
    <p:sldId id="277" r:id="rId2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Lucida Console" panose="020B0609040504020204" pitchFamily="49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946C807-C733-4855-9F8B-0F996BBF9F23}">
          <p14:sldIdLst>
            <p14:sldId id="256"/>
            <p14:sldId id="276"/>
            <p14:sldId id="257"/>
            <p14:sldId id="258"/>
            <p14:sldId id="259"/>
            <p14:sldId id="282"/>
            <p14:sldId id="260"/>
            <p14:sldId id="261"/>
            <p14:sldId id="269"/>
            <p14:sldId id="268"/>
            <p14:sldId id="267"/>
            <p14:sldId id="272"/>
            <p14:sldId id="262"/>
            <p14:sldId id="263"/>
            <p14:sldId id="264"/>
            <p14:sldId id="280"/>
            <p14:sldId id="265"/>
            <p14:sldId id="281"/>
            <p14:sldId id="266"/>
            <p14:sldId id="279"/>
            <p14:sldId id="271"/>
            <p14:sldId id="275"/>
            <p14:sldId id="274"/>
            <p14:sldId id="270"/>
            <p14:sldId id="283"/>
            <p14:sldId id="27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2" d="100"/>
          <a:sy n="132" d="100"/>
        </p:scale>
        <p:origin x="-101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B9605-52B0-4943-988E-9E60867D4B5D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A541A-ACA3-42FA-A791-9A6102240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157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A541A-ACA3-42FA-A791-9A6102240E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85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3A541A-ACA3-42FA-A791-9A6102240E5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70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584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663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2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33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608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49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61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39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27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40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238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2BAE4-956B-4B78-9F20-BFA0B0796698}" type="datetimeFigureOut">
              <a:rPr lang="en-US" smtClean="0"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56F76-E7FB-4751-BBE2-8811BFDEB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0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ropbox.com/sh/ogo7su7shn0zegt/Ttv_5o_QZg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Dead-Simple Video Content Management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74320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Let your </a:t>
            </a:r>
            <a:r>
              <a:rPr lang="en-US" dirty="0" err="1" smtClean="0">
                <a:solidFill>
                  <a:schemeClr val="tx1"/>
                </a:solidFill>
              </a:rPr>
              <a:t>filesystem</a:t>
            </a:r>
            <a:r>
              <a:rPr lang="en-US" dirty="0" smtClean="0">
                <a:solidFill>
                  <a:schemeClr val="tx1"/>
                </a:solidFill>
              </a:rPr>
              <a:t> do the work</a:t>
            </a:r>
          </a:p>
          <a:p>
            <a:endParaRPr lang="en-US" dirty="0"/>
          </a:p>
          <a:p>
            <a:r>
              <a:rPr lang="en-US" dirty="0" smtClean="0"/>
              <a:t>Andreas </a:t>
            </a:r>
            <a:r>
              <a:rPr lang="en-US" dirty="0" err="1" smtClean="0"/>
              <a:t>Orphanides</a:t>
            </a:r>
            <a:endParaRPr lang="en-US" dirty="0" smtClean="0"/>
          </a:p>
          <a:p>
            <a:r>
              <a:rPr lang="en-US" dirty="0" smtClean="0"/>
              <a:t>NCSU Libraries</a:t>
            </a:r>
          </a:p>
          <a:p>
            <a:r>
              <a:rPr lang="en-US" dirty="0" smtClean="0"/>
              <a:t>akorphan@ncsu.edu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02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Solution: Basic premise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Web server receives request: </a:t>
            </a:r>
            <a:endParaRPr lang="en-US" dirty="0"/>
          </a:p>
          <a:p>
            <a:pPr marL="0" indent="0">
              <a:buNone/>
            </a:pPr>
            <a:r>
              <a:rPr lang="en-US" b="1" dirty="0" smtClean="0">
                <a:latin typeface="Lucida Console" panose="020B0609040504020204" pitchFamily="49" charset="0"/>
              </a:rPr>
              <a:t>	http://server/MyVideo</a:t>
            </a:r>
          </a:p>
          <a:p>
            <a:pPr marL="0" indent="0">
              <a:buNone/>
            </a:pPr>
            <a:endParaRPr lang="en-US" b="1" dirty="0" smtClean="0"/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Main script checks video server for </a:t>
            </a:r>
            <a:r>
              <a:rPr lang="en-US" b="1" dirty="0" smtClean="0">
                <a:latin typeface="Lucida Console" panose="020B0609040504020204" pitchFamily="49" charset="0"/>
              </a:rPr>
              <a:t>/</a:t>
            </a:r>
            <a:r>
              <a:rPr lang="en-US" b="1" dirty="0" err="1" smtClean="0">
                <a:latin typeface="Lucida Console" panose="020B0609040504020204" pitchFamily="49" charset="0"/>
              </a:rPr>
              <a:t>MyVideo</a:t>
            </a:r>
            <a:r>
              <a:rPr lang="en-US" dirty="0">
                <a:latin typeface="Lucida Console" panose="020B0609040504020204" pitchFamily="49" charset="0"/>
              </a:rPr>
              <a:t> </a:t>
            </a:r>
            <a:r>
              <a:rPr lang="en-US" dirty="0" smtClean="0"/>
              <a:t>directory.</a:t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Display script draws page, embeds video.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159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C:\Users\akorphan\Desktop\mv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0538" y="381000"/>
            <a:ext cx="10081738" cy="601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633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Users\akorphan\Desktop\video-diagram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7065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002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Details: URL rewriting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954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Get request path from URL</a:t>
            </a:r>
          </a:p>
          <a:p>
            <a:r>
              <a:rPr lang="en-US" dirty="0" smtClean="0"/>
              <a:t>Apache </a:t>
            </a:r>
            <a:r>
              <a:rPr lang="en-US" dirty="0" err="1" smtClean="0"/>
              <a:t>mod_rewrite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2895600"/>
            <a:ext cx="7696200" cy="25908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b="1" dirty="0" smtClean="0">
                <a:solidFill>
                  <a:schemeClr val="tx1"/>
                </a:solidFill>
                <a:latin typeface="Lucida Console" panose="020B0609040504020204" pitchFamily="49" charset="0"/>
              </a:rPr>
              <a:t># Prefer local files if they exist.</a:t>
            </a:r>
          </a:p>
          <a:p>
            <a:endParaRPr lang="en-US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r>
              <a:rPr lang="en-US" dirty="0" err="1" smtClean="0">
                <a:solidFill>
                  <a:schemeClr val="tx1"/>
                </a:solidFill>
                <a:latin typeface="Lucida Console" panose="020B0609040504020204" pitchFamily="49" charset="0"/>
              </a:rPr>
              <a:t>RewriteCond</a:t>
            </a:r>
            <a:r>
              <a:rPr lang="en-US" dirty="0" smtClean="0">
                <a:solidFill>
                  <a:schemeClr val="tx1"/>
                </a:solidFill>
                <a:latin typeface="Lucida Console" panose="020B0609040504020204" pitchFamily="49" charset="0"/>
              </a:rPr>
              <a:t> %{REQUEST_FILENAME} !-d</a:t>
            </a:r>
          </a:p>
          <a:p>
            <a:r>
              <a:rPr lang="en-US" dirty="0" err="1" smtClean="0">
                <a:solidFill>
                  <a:schemeClr val="tx1"/>
                </a:solidFill>
                <a:latin typeface="Lucida Console" panose="020B0609040504020204" pitchFamily="49" charset="0"/>
              </a:rPr>
              <a:t>RewriteCond</a:t>
            </a:r>
            <a:r>
              <a:rPr lang="en-US" dirty="0" smtClean="0">
                <a:solidFill>
                  <a:schemeClr val="tx1"/>
                </a:solidFill>
                <a:latin typeface="Lucida Console" panose="020B0609040504020204" pitchFamily="49" charset="0"/>
              </a:rPr>
              <a:t> %{REQUEST_FILENAME} !-f</a:t>
            </a:r>
          </a:p>
          <a:p>
            <a:endParaRPr lang="en-US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r>
              <a:rPr lang="en-US" b="1" dirty="0" smtClean="0">
                <a:solidFill>
                  <a:schemeClr val="tx1"/>
                </a:solidFill>
                <a:latin typeface="Lucida Console" panose="020B0609040504020204" pitchFamily="49" charset="0"/>
              </a:rPr>
              <a:t># Send full request path to script for parsing.</a:t>
            </a:r>
          </a:p>
          <a:p>
            <a:endParaRPr lang="en-US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r>
              <a:rPr lang="en-US" dirty="0" err="1" smtClean="0">
                <a:solidFill>
                  <a:schemeClr val="tx1"/>
                </a:solidFill>
                <a:latin typeface="Lucida Console" panose="020B0609040504020204" pitchFamily="49" charset="0"/>
              </a:rPr>
              <a:t>RewriteRule</a:t>
            </a:r>
            <a:r>
              <a:rPr lang="en-US" dirty="0" smtClean="0">
                <a:solidFill>
                  <a:schemeClr val="tx1"/>
                </a:solidFill>
                <a:latin typeface="Lucida Console" panose="020B0609040504020204" pitchFamily="49" charset="0"/>
              </a:rPr>
              <a:t> ^(.*)$ </a:t>
            </a:r>
            <a:r>
              <a:rPr lang="en-US" dirty="0" err="1" smtClean="0">
                <a:solidFill>
                  <a:schemeClr val="tx1"/>
                </a:solidFill>
                <a:latin typeface="Lucida Console" panose="020B0609040504020204" pitchFamily="49" charset="0"/>
              </a:rPr>
              <a:t>index.php?url</a:t>
            </a:r>
            <a:r>
              <a:rPr lang="en-US" dirty="0" smtClean="0">
                <a:solidFill>
                  <a:schemeClr val="tx1"/>
                </a:solidFill>
                <a:latin typeface="Lucida Console" panose="020B0609040504020204" pitchFamily="49" charset="0"/>
              </a:rPr>
              <a:t>=$1 [QSA, L]</a:t>
            </a:r>
          </a:p>
        </p:txBody>
      </p:sp>
      <p:sp>
        <p:nvSpPr>
          <p:cNvPr id="5" name="Left Brace 4"/>
          <p:cNvSpPr/>
          <p:nvPr/>
        </p:nvSpPr>
        <p:spPr>
          <a:xfrm rot="16200000">
            <a:off x="2729344" y="5008416"/>
            <a:ext cx="491837" cy="768926"/>
          </a:xfrm>
          <a:prstGeom prst="leftBrace">
            <a:avLst>
              <a:gd name="adj1" fmla="val 8333"/>
              <a:gd name="adj2" fmla="val 48649"/>
            </a:avLst>
          </a:prstGeom>
          <a:ln w="34925">
            <a:solidFill>
              <a:srgbClr val="FF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136709" y="5664323"/>
            <a:ext cx="1444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all URLs…</a:t>
            </a:r>
            <a:endParaRPr lang="en-US" dirty="0"/>
          </a:p>
        </p:txBody>
      </p:sp>
      <p:sp>
        <p:nvSpPr>
          <p:cNvPr id="7" name="Left Brace 6"/>
          <p:cNvSpPr/>
          <p:nvPr/>
        </p:nvSpPr>
        <p:spPr>
          <a:xfrm rot="16200000">
            <a:off x="4402282" y="4326077"/>
            <a:ext cx="491837" cy="2133601"/>
          </a:xfrm>
          <a:prstGeom prst="leftBrace">
            <a:avLst>
              <a:gd name="adj1" fmla="val 8333"/>
              <a:gd name="adj2" fmla="val 45643"/>
            </a:avLst>
          </a:prstGeom>
          <a:ln w="34925">
            <a:solidFill>
              <a:srgbClr val="FF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782291" y="5664323"/>
            <a:ext cx="22989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Call </a:t>
            </a:r>
            <a:r>
              <a:rPr lang="en-US" dirty="0" err="1" smtClean="0"/>
              <a:t>index.php</a:t>
            </a:r>
            <a:r>
              <a:rPr lang="en-US" dirty="0" smtClean="0"/>
              <a:t>, </a:t>
            </a:r>
          </a:p>
          <a:p>
            <a:r>
              <a:rPr lang="en-US" dirty="0" smtClean="0"/>
              <a:t>capture original path…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6237422" y="5146962"/>
            <a:ext cx="26315" cy="517361"/>
          </a:xfrm>
          <a:prstGeom prst="straightConnector1">
            <a:avLst/>
          </a:prstGeom>
          <a:ln w="28575">
            <a:solidFill>
              <a:srgbClr val="FF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107918" y="5710489"/>
            <a:ext cx="2123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Append any existing </a:t>
            </a:r>
          </a:p>
          <a:p>
            <a:r>
              <a:rPr lang="en-US" dirty="0" smtClean="0"/>
              <a:t>query </a:t>
            </a:r>
            <a:r>
              <a:rPr lang="en-US" dirty="0" err="1" smtClean="0"/>
              <a:t>params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9" name="Arc 18"/>
          <p:cNvSpPr/>
          <p:nvPr/>
        </p:nvSpPr>
        <p:spPr>
          <a:xfrm flipV="1">
            <a:off x="5718464" y="4988451"/>
            <a:ext cx="2663535" cy="1721073"/>
          </a:xfrm>
          <a:prstGeom prst="arc">
            <a:avLst>
              <a:gd name="adj1" fmla="val 19462926"/>
              <a:gd name="adj2" fmla="val 6118556"/>
            </a:avLst>
          </a:prstGeom>
          <a:ln w="28575">
            <a:solidFill>
              <a:srgbClr val="FF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132163" y="6402987"/>
            <a:ext cx="216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 and stop rewriting.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561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9" grpId="0"/>
      <p:bldP spid="14" grpId="0"/>
      <p:bldP spid="19" grpId="0" animBg="1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Details: Video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Vidserver</a:t>
            </a:r>
            <a:r>
              <a:rPr lang="en-US" b="1" dirty="0" smtClean="0"/>
              <a:t>/</a:t>
            </a:r>
            <a:r>
              <a:rPr lang="en-US" b="1" dirty="0" err="1" smtClean="0"/>
              <a:t>MyVideo</a:t>
            </a:r>
            <a:r>
              <a:rPr lang="en-US" b="1" dirty="0" smtClean="0"/>
              <a:t>/</a:t>
            </a:r>
          </a:p>
          <a:p>
            <a:pPr marL="0" indent="0">
              <a:buNone/>
            </a:pPr>
            <a:r>
              <a:rPr lang="en-US" b="1" dirty="0" err="1" smtClean="0"/>
              <a:t>Vidserver</a:t>
            </a:r>
            <a:r>
              <a:rPr lang="en-US" b="1" dirty="0" smtClean="0"/>
              <a:t>/</a:t>
            </a:r>
            <a:r>
              <a:rPr lang="en-US" b="1" dirty="0" err="1" smtClean="0"/>
              <a:t>MyOtherVideo</a:t>
            </a:r>
            <a:r>
              <a:rPr lang="en-US" b="1" dirty="0" smtClean="0"/>
              <a:t>/</a:t>
            </a:r>
          </a:p>
          <a:p>
            <a:pPr marL="0" indent="0">
              <a:buNone/>
            </a:pPr>
            <a:r>
              <a:rPr lang="en-US" b="1" dirty="0" err="1" smtClean="0"/>
              <a:t>Vidserver</a:t>
            </a:r>
            <a:r>
              <a:rPr lang="en-US" b="1" dirty="0" smtClean="0"/>
              <a:t>/</a:t>
            </a:r>
            <a:r>
              <a:rPr lang="en-US" b="1" dirty="0" err="1" smtClean="0"/>
              <a:t>TheBestVideo</a:t>
            </a:r>
            <a:r>
              <a:rPr lang="en-US" b="1" dirty="0" smtClean="0"/>
              <a:t>/</a:t>
            </a:r>
          </a:p>
          <a:p>
            <a:pPr marL="0" indent="0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b="1" dirty="0" smtClean="0">
                <a:solidFill>
                  <a:srgbClr val="CC0000"/>
                </a:solidFill>
              </a:rPr>
              <a:t>Assertion:</a:t>
            </a:r>
          </a:p>
          <a:p>
            <a:pPr marL="0" indent="0" algn="ctr">
              <a:buNone/>
            </a:pPr>
            <a:r>
              <a:rPr lang="en-US" b="1" dirty="0" smtClean="0">
                <a:solidFill>
                  <a:srgbClr val="CC0000"/>
                </a:solidFill>
              </a:rPr>
              <a:t>Directory exists → Video exists</a:t>
            </a:r>
          </a:p>
        </p:txBody>
      </p:sp>
    </p:spTree>
    <p:extLst>
      <p:ext uri="{BB962C8B-B14F-4D97-AF65-F5344CB8AC3E}">
        <p14:creationId xmlns:p14="http://schemas.microsoft.com/office/powerpoint/2010/main" val="2573317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Details: Video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Vidserver</a:t>
            </a:r>
            <a:r>
              <a:rPr lang="en-US" b="1" dirty="0" smtClean="0"/>
              <a:t>/</a:t>
            </a:r>
            <a:r>
              <a:rPr lang="en-US" b="1" dirty="0" err="1" smtClean="0"/>
              <a:t>MyVideo</a:t>
            </a:r>
            <a:r>
              <a:rPr lang="en-US" b="1" dirty="0" smtClean="0"/>
              <a:t>/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MyVideo.mp4 	(video file)</a:t>
            </a:r>
            <a:endParaRPr lang="en-US" dirty="0">
              <a:solidFill>
                <a:srgbClr val="C00000"/>
              </a:solidFill>
            </a:endParaRPr>
          </a:p>
          <a:p>
            <a:pPr lvl="1"/>
            <a:r>
              <a:rPr lang="en-US" b="1" dirty="0" err="1" smtClean="0">
                <a:solidFill>
                  <a:srgbClr val="C00000"/>
                </a:solidFill>
              </a:rPr>
              <a:t>MyVideo.webm</a:t>
            </a:r>
            <a:r>
              <a:rPr lang="en-US" b="1" dirty="0" smtClean="0">
                <a:solidFill>
                  <a:srgbClr val="C00000"/>
                </a:solidFill>
              </a:rPr>
              <a:t> 	(video file)</a:t>
            </a:r>
          </a:p>
          <a:p>
            <a:pPr lvl="1"/>
            <a:r>
              <a:rPr lang="en-US" b="1" dirty="0" smtClean="0"/>
              <a:t>MyVideo.xml		(metadata)</a:t>
            </a:r>
          </a:p>
          <a:p>
            <a:pPr lvl="1"/>
            <a:r>
              <a:rPr lang="en-US" b="1" dirty="0" err="1" smtClean="0"/>
              <a:t>MyVideo.vtt</a:t>
            </a:r>
            <a:r>
              <a:rPr lang="en-US" b="1" dirty="0" smtClean="0"/>
              <a:t>		(captions)</a:t>
            </a:r>
          </a:p>
          <a:p>
            <a:pPr lvl="1"/>
            <a:r>
              <a:rPr lang="en-US" b="1" dirty="0" smtClean="0"/>
              <a:t>MyVideo.png		(poster)</a:t>
            </a:r>
          </a:p>
          <a:p>
            <a:pPr marL="0" indent="0">
              <a:buNone/>
            </a:pPr>
            <a:endParaRPr lang="en-US" sz="2800" b="1" dirty="0" smtClean="0"/>
          </a:p>
          <a:p>
            <a:pPr marL="0" indent="0">
              <a:buNone/>
            </a:pPr>
            <a:r>
              <a:rPr lang="en-US" sz="2800" b="1" dirty="0"/>
              <a:t>	</a:t>
            </a:r>
            <a:r>
              <a:rPr lang="en-US" sz="2800" b="1" dirty="0" smtClean="0">
                <a:solidFill>
                  <a:srgbClr val="CC0000"/>
                </a:solidFill>
              </a:rPr>
              <a:t>* Required by script (status:500 if not present)</a:t>
            </a:r>
            <a:endParaRPr lang="en-US" sz="2800" b="1" dirty="0">
              <a:solidFill>
                <a:srgbClr val="CC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808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Details: XML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066800"/>
            <a:ext cx="5880062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V="1">
            <a:off x="3179618" y="1828800"/>
            <a:ext cx="583284" cy="1"/>
          </a:xfrm>
          <a:prstGeom prst="straightConnector1">
            <a:avLst/>
          </a:prstGeom>
          <a:ln w="57150">
            <a:solidFill>
              <a:srgbClr val="FF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3179618" y="2133600"/>
            <a:ext cx="583284" cy="1"/>
          </a:xfrm>
          <a:prstGeom prst="straightConnector1">
            <a:avLst/>
          </a:prstGeom>
          <a:ln w="57150">
            <a:solidFill>
              <a:srgbClr val="FF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179618" y="5181600"/>
            <a:ext cx="583284" cy="1"/>
          </a:xfrm>
          <a:prstGeom prst="straightConnector1">
            <a:avLst/>
          </a:prstGeom>
          <a:ln w="57150">
            <a:solidFill>
              <a:srgbClr val="FF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3179618" y="6324600"/>
            <a:ext cx="583284" cy="1"/>
          </a:xfrm>
          <a:prstGeom prst="straightConnector1">
            <a:avLst/>
          </a:prstGeom>
          <a:ln w="57150">
            <a:solidFill>
              <a:srgbClr val="FF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197073" y="1524000"/>
            <a:ext cx="1993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/>
              <a:t>Title</a:t>
            </a:r>
            <a:r>
              <a:rPr lang="en-US" sz="2400" dirty="0" smtClean="0"/>
              <a:t> (CDATA)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1069154" y="1902768"/>
            <a:ext cx="2127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/>
              <a:t>Blurb</a:t>
            </a:r>
            <a:r>
              <a:rPr lang="en-US" sz="2400" dirty="0" smtClean="0"/>
              <a:t> (CDATA)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351121" y="4950767"/>
            <a:ext cx="2879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/>
              <a:t>Credits</a:t>
            </a:r>
            <a:r>
              <a:rPr lang="en-US" sz="2400" dirty="0" smtClean="0"/>
              <a:t> (structured)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304800" y="6098463"/>
            <a:ext cx="2928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b="1" dirty="0" smtClean="0"/>
              <a:t>License</a:t>
            </a:r>
            <a:r>
              <a:rPr lang="en-US" sz="2400" dirty="0" smtClean="0"/>
              <a:t> (structured)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350" y="2247898"/>
            <a:ext cx="3581400" cy="2686051"/>
          </a:xfrm>
          <a:prstGeom prst="rect">
            <a:avLst/>
          </a:prstGeom>
          <a:ln w="3175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83234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Details: XML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Why XML?</a:t>
            </a:r>
          </a:p>
          <a:p>
            <a:pPr lvl="1"/>
            <a:r>
              <a:rPr lang="en-US" dirty="0" smtClean="0"/>
              <a:t>I’m writing it by hand (for now).</a:t>
            </a:r>
          </a:p>
          <a:p>
            <a:pPr lvl="1"/>
            <a:r>
              <a:rPr lang="en-US" dirty="0" err="1" smtClean="0"/>
              <a:t>SimpleXML</a:t>
            </a:r>
            <a:r>
              <a:rPr lang="en-US" dirty="0" smtClean="0"/>
              <a:t> works real nice.</a:t>
            </a:r>
          </a:p>
          <a:p>
            <a:pPr lvl="1"/>
            <a:r>
              <a:rPr lang="en-US" dirty="0" smtClean="0"/>
              <a:t>JSON is hard to read.</a:t>
            </a:r>
          </a:p>
          <a:p>
            <a:pPr lvl="1"/>
            <a:r>
              <a:rPr lang="en-US" dirty="0" smtClean="0"/>
              <a:t>I’m lazy.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Please, </a:t>
            </a:r>
            <a:r>
              <a:rPr lang="en-US" dirty="0" err="1" smtClean="0"/>
              <a:t>Dre</a:t>
            </a:r>
            <a:r>
              <a:rPr lang="en-US" dirty="0" smtClean="0"/>
              <a:t>, show me the structure!</a:t>
            </a:r>
          </a:p>
          <a:p>
            <a:pPr lvl="1"/>
            <a:r>
              <a:rPr lang="en-US" dirty="0" smtClean="0"/>
              <a:t>No. Ask me later.</a:t>
            </a:r>
          </a:p>
          <a:p>
            <a:pPr lvl="1"/>
            <a:r>
              <a:rPr lang="en-US" dirty="0" smtClean="0"/>
              <a:t>… </a:t>
            </a:r>
            <a:r>
              <a:rPr lang="en-US" dirty="0"/>
              <a:t>b</a:t>
            </a:r>
            <a:r>
              <a:rPr lang="en-US" dirty="0" smtClean="0"/>
              <a:t>ut it’s pretty </a:t>
            </a:r>
            <a:r>
              <a:rPr lang="en-US" i="1" dirty="0" smtClean="0"/>
              <a:t>ad hoc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8531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Details: XML failure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If XML file absent or invalid, define Title only: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MyVideo.mp4 	</a:t>
            </a:r>
            <a:r>
              <a:rPr lang="en-US" dirty="0" smtClean="0">
                <a:sym typeface="Wingdings" panose="05000000000000000000" pitchFamily="2" charset="2"/>
              </a:rPr>
              <a:t> 	“My Video”</a:t>
            </a: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	my_video.mp4 	 	“My Video”</a:t>
            </a:r>
          </a:p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	Myvideo.mp4		“</a:t>
            </a:r>
            <a:r>
              <a:rPr lang="en-US" dirty="0" err="1" smtClean="0">
                <a:sym typeface="Wingdings" panose="05000000000000000000" pitchFamily="2" charset="2"/>
              </a:rPr>
              <a:t>Myvideo</a:t>
            </a:r>
            <a:r>
              <a:rPr lang="en-US" dirty="0" smtClean="0">
                <a:sym typeface="Wingdings" panose="05000000000000000000" pitchFamily="2" charset="2"/>
              </a:rPr>
              <a:t>”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137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Skinny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smtClean="0"/>
              <a:t>The problem: Content management</a:t>
            </a:r>
          </a:p>
          <a:p>
            <a:r>
              <a:rPr lang="en-US" dirty="0" smtClean="0"/>
              <a:t>Too many files in video </a:t>
            </a:r>
            <a:r>
              <a:rPr lang="en-US" dirty="0" err="1" smtClean="0"/>
              <a:t>webspace</a:t>
            </a:r>
            <a:endParaRPr lang="en-US" dirty="0" smtClean="0"/>
          </a:p>
          <a:p>
            <a:r>
              <a:rPr lang="en-US" dirty="0" smtClean="0"/>
              <a:t>Work repetition. Lots of it.</a:t>
            </a:r>
          </a:p>
          <a:p>
            <a:r>
              <a:rPr lang="en-US" dirty="0" err="1" smtClean="0"/>
              <a:t>Diasporized</a:t>
            </a:r>
            <a:r>
              <a:rPr lang="en-US" dirty="0" smtClean="0"/>
              <a:t> video content/metadata</a:t>
            </a:r>
          </a:p>
          <a:p>
            <a:r>
              <a:rPr lang="en-US" dirty="0" err="1" smtClean="0"/>
              <a:t>Cruft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The solution: Content management!</a:t>
            </a:r>
          </a:p>
          <a:p>
            <a:r>
              <a:rPr lang="en-US" dirty="0" smtClean="0"/>
              <a:t>Basic content management principles</a:t>
            </a:r>
          </a:p>
          <a:p>
            <a:r>
              <a:rPr lang="en-US" dirty="0" smtClean="0"/>
              <a:t>Segregate content from display logic</a:t>
            </a:r>
          </a:p>
          <a:p>
            <a:r>
              <a:rPr lang="en-US" dirty="0" smtClean="0"/>
              <a:t>Arrange content into logical units</a:t>
            </a:r>
          </a:p>
          <a:p>
            <a:r>
              <a:rPr lang="en-US" dirty="0" smtClean="0"/>
              <a:t>Minimal, streamlined scripting</a:t>
            </a:r>
          </a:p>
        </p:txBody>
      </p:sp>
    </p:spTree>
    <p:extLst>
      <p:ext uri="{BB962C8B-B14F-4D97-AF65-F5344CB8AC3E}">
        <p14:creationId xmlns:p14="http://schemas.microsoft.com/office/powerpoint/2010/main" val="940604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36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Simple!</a:t>
            </a:r>
          </a:p>
          <a:p>
            <a:r>
              <a:rPr lang="en-US" dirty="0" smtClean="0"/>
              <a:t>Centralized, drop-in content management</a:t>
            </a:r>
          </a:p>
          <a:p>
            <a:r>
              <a:rPr lang="en-US" dirty="0" smtClean="0"/>
              <a:t>Self-inventorying</a:t>
            </a:r>
          </a:p>
          <a:p>
            <a:r>
              <a:rPr lang="en-US" dirty="0" smtClean="0"/>
              <a:t>Keeps web space clean</a:t>
            </a:r>
          </a:p>
          <a:p>
            <a:r>
              <a:rPr lang="en-US" dirty="0" smtClean="0"/>
              <a:t>Works anywhere you can run a script</a:t>
            </a:r>
          </a:p>
          <a:p>
            <a:r>
              <a:rPr lang="en-US" dirty="0" smtClean="0"/>
              <a:t>Graceful failure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588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Web directory: Before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2436"/>
            <a:ext cx="9210393" cy="5410200"/>
          </a:xfrm>
        </p:spPr>
      </p:pic>
    </p:spTree>
    <p:extLst>
      <p:ext uri="{BB962C8B-B14F-4D97-AF65-F5344CB8AC3E}">
        <p14:creationId xmlns:p14="http://schemas.microsoft.com/office/powerpoint/2010/main" val="153937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1376"/>
            <a:ext cx="4557712" cy="59228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Web directory: After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14912" y="1628982"/>
            <a:ext cx="4129088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And I’m not done </a:t>
            </a:r>
            <a:br>
              <a:rPr lang="en-US" dirty="0" smtClean="0"/>
            </a:br>
            <a:r>
              <a:rPr lang="en-US" dirty="0" smtClean="0"/>
              <a:t>cleaning yet.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671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Discovery challenges – indexing</a:t>
            </a:r>
          </a:p>
          <a:p>
            <a:pPr lvl="1"/>
            <a:r>
              <a:rPr lang="en-US" dirty="0" smtClean="0"/>
              <a:t>Solution: Gallery page</a:t>
            </a:r>
          </a:p>
          <a:p>
            <a:r>
              <a:rPr lang="en-US" dirty="0" smtClean="0"/>
              <a:t>Metadata limitations – categories, etc.</a:t>
            </a:r>
          </a:p>
          <a:p>
            <a:pPr lvl="1"/>
            <a:r>
              <a:rPr lang="en-US" dirty="0" smtClean="0"/>
              <a:t>Solution: ???</a:t>
            </a:r>
          </a:p>
          <a:p>
            <a:r>
              <a:rPr lang="en-US" dirty="0" smtClean="0"/>
              <a:t>Content creators not isolated from system</a:t>
            </a:r>
          </a:p>
          <a:p>
            <a:pPr lvl="1"/>
            <a:r>
              <a:rPr lang="en-US" dirty="0" smtClean="0"/>
              <a:t>Web forms, </a:t>
            </a:r>
            <a:r>
              <a:rPr lang="en-US" dirty="0" err="1" smtClean="0"/>
              <a:t>etc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Compatibility with CM policy / practice?</a:t>
            </a:r>
          </a:p>
          <a:p>
            <a:pPr lvl="1"/>
            <a:r>
              <a:rPr lang="en-US" dirty="0" smtClean="0"/>
              <a:t>Technical integration </a:t>
            </a:r>
            <a:r>
              <a:rPr lang="en-US" i="1" dirty="0" smtClean="0"/>
              <a:t>should</a:t>
            </a:r>
            <a:r>
              <a:rPr lang="en-US" dirty="0" smtClean="0"/>
              <a:t> be straightforward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992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Code-n-Stuff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...is on Dropbox.</a:t>
            </a:r>
          </a:p>
          <a:p>
            <a:pPr marL="0" indent="0" algn="ctr">
              <a:buNone/>
            </a:pPr>
            <a:r>
              <a:rPr lang="en-US" sz="3600" dirty="0" smtClean="0"/>
              <a:t>Easy-to-remember URL:</a:t>
            </a:r>
            <a:endParaRPr lang="en-US" sz="3600" dirty="0" smtClean="0">
              <a:hlinkClick r:id="rId2"/>
            </a:endParaRPr>
          </a:p>
          <a:p>
            <a:pPr marL="0" indent="0">
              <a:buNone/>
            </a:pPr>
            <a:r>
              <a:rPr lang="en-US" sz="2500" dirty="0" smtClean="0">
                <a:hlinkClick r:id="rId2"/>
              </a:rPr>
              <a:t>https</a:t>
            </a:r>
            <a:r>
              <a:rPr lang="en-US" sz="2500" dirty="0">
                <a:hlinkClick r:id="rId2"/>
              </a:rPr>
              <a:t>://</a:t>
            </a:r>
            <a:r>
              <a:rPr lang="en-US" sz="2500" dirty="0" smtClean="0">
                <a:hlinkClick r:id="rId2"/>
              </a:rPr>
              <a:t>www.dropbox.com/sh/ogo7su7shn0zegt/Ttv_5o_QZg</a:t>
            </a:r>
            <a:endParaRPr lang="en-US" sz="2500" dirty="0" smtClean="0"/>
          </a:p>
          <a:p>
            <a:pPr marL="0" indent="0">
              <a:buNone/>
            </a:pPr>
            <a:endParaRPr lang="en-US" dirty="0" smtClean="0"/>
          </a:p>
          <a:p>
            <a:pPr lvl="5"/>
            <a:r>
              <a:rPr lang="en-US" sz="3200" dirty="0" smtClean="0"/>
              <a:t>The scripts</a:t>
            </a:r>
          </a:p>
          <a:p>
            <a:pPr lvl="5"/>
            <a:r>
              <a:rPr lang="en-US" sz="3200" dirty="0" smtClean="0"/>
              <a:t>XML examples</a:t>
            </a:r>
          </a:p>
          <a:p>
            <a:pPr lvl="5"/>
            <a:r>
              <a:rPr lang="en-US" sz="3200" dirty="0" smtClean="0"/>
              <a:t>This slideshow</a:t>
            </a:r>
            <a:endParaRPr lang="en-US" sz="3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21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akorphan\Downloads\photo(9)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33" r="4642" b="6963"/>
          <a:stretch/>
        </p:blipFill>
        <p:spPr bwMode="auto">
          <a:xfrm rot="16200000">
            <a:off x="1133477" y="-1152527"/>
            <a:ext cx="6857999" cy="916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61950" y="111206"/>
            <a:ext cx="36833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Questions?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77782" y="18871"/>
            <a:ext cx="34281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</a:rPr>
              <a:t>KTHXBAI</a:t>
            </a:r>
            <a:endParaRPr lang="en-US" sz="7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305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Problem (part 1): Too many files!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2436"/>
            <a:ext cx="9210393" cy="5410200"/>
          </a:xfrm>
        </p:spPr>
      </p:pic>
    </p:spTree>
    <p:extLst>
      <p:ext uri="{BB962C8B-B14F-4D97-AF65-F5344CB8AC3E}">
        <p14:creationId xmlns:p14="http://schemas.microsoft.com/office/powerpoint/2010/main" val="285073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Problem (part 2): Repetition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524000"/>
            <a:ext cx="9144000" cy="5142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7003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Problem (part 2): Repetition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4" y="1420091"/>
            <a:ext cx="9187344" cy="5506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2971800" y="2057400"/>
            <a:ext cx="1371600" cy="665440"/>
            <a:chOff x="2971800" y="2057400"/>
            <a:chExt cx="1371600" cy="665440"/>
          </a:xfrm>
        </p:grpSpPr>
        <p:sp>
          <p:nvSpPr>
            <p:cNvPr id="4" name="TextBox 3"/>
            <p:cNvSpPr txBox="1"/>
            <p:nvPr/>
          </p:nvSpPr>
          <p:spPr>
            <a:xfrm>
              <a:off x="2971800" y="2199620"/>
              <a:ext cx="9877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FF00FF"/>
                  </a:solidFill>
                </a:rPr>
                <a:t>Titles</a:t>
              </a:r>
              <a:endParaRPr lang="en-US" sz="2800" b="1" dirty="0">
                <a:solidFill>
                  <a:srgbClr val="FF00FF"/>
                </a:solidFill>
              </a:endParaRPr>
            </a:p>
          </p:txBody>
        </p:sp>
        <p:cxnSp>
          <p:nvCxnSpPr>
            <p:cNvPr id="9" name="Curved Connector 8"/>
            <p:cNvCxnSpPr>
              <a:stCxn id="4" idx="3"/>
            </p:cNvCxnSpPr>
            <p:nvPr/>
          </p:nvCxnSpPr>
          <p:spPr>
            <a:xfrm flipV="1">
              <a:off x="3959571" y="2057400"/>
              <a:ext cx="383829" cy="403830"/>
            </a:xfrm>
            <a:prstGeom prst="curvedConnector2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2362200" y="3630826"/>
            <a:ext cx="2102426" cy="665440"/>
            <a:chOff x="2362200" y="3630826"/>
            <a:chExt cx="2102426" cy="665440"/>
          </a:xfrm>
        </p:grpSpPr>
        <p:sp>
          <p:nvSpPr>
            <p:cNvPr id="7" name="TextBox 6"/>
            <p:cNvSpPr txBox="1"/>
            <p:nvPr/>
          </p:nvSpPr>
          <p:spPr>
            <a:xfrm>
              <a:off x="2362200" y="3630826"/>
              <a:ext cx="177484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FF00FF"/>
                  </a:solidFill>
                </a:rPr>
                <a:t>File names</a:t>
              </a:r>
              <a:endParaRPr lang="en-US" sz="2800" b="1" dirty="0">
                <a:solidFill>
                  <a:srgbClr val="FF00FF"/>
                </a:solidFill>
              </a:endParaRPr>
            </a:p>
          </p:txBody>
        </p:sp>
        <p:cxnSp>
          <p:nvCxnSpPr>
            <p:cNvPr id="12" name="Curved Connector 11"/>
            <p:cNvCxnSpPr/>
            <p:nvPr/>
          </p:nvCxnSpPr>
          <p:spPr>
            <a:xfrm>
              <a:off x="4080797" y="3892436"/>
              <a:ext cx="383829" cy="403830"/>
            </a:xfrm>
            <a:prstGeom prst="curvedConnector2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2654380" y="5029200"/>
            <a:ext cx="1567303" cy="665440"/>
            <a:chOff x="2654380" y="5029200"/>
            <a:chExt cx="1567303" cy="665440"/>
          </a:xfrm>
        </p:grpSpPr>
        <p:sp>
          <p:nvSpPr>
            <p:cNvPr id="8" name="TextBox 7"/>
            <p:cNvSpPr txBox="1"/>
            <p:nvPr/>
          </p:nvSpPr>
          <p:spPr>
            <a:xfrm>
              <a:off x="2654380" y="5029200"/>
              <a:ext cx="12289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FF00FF"/>
                  </a:solidFill>
                </a:rPr>
                <a:t>Credits</a:t>
              </a:r>
              <a:endParaRPr lang="en-US" sz="2800" b="1" dirty="0">
                <a:solidFill>
                  <a:srgbClr val="FF00FF"/>
                </a:solidFill>
              </a:endParaRPr>
            </a:p>
          </p:txBody>
        </p:sp>
        <p:cxnSp>
          <p:nvCxnSpPr>
            <p:cNvPr id="13" name="Curved Connector 12"/>
            <p:cNvCxnSpPr/>
            <p:nvPr/>
          </p:nvCxnSpPr>
          <p:spPr>
            <a:xfrm>
              <a:off x="3837854" y="5290810"/>
              <a:ext cx="383829" cy="403830"/>
            </a:xfrm>
            <a:prstGeom prst="curvedConnector2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0976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2436"/>
            <a:ext cx="9210393" cy="54102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Problem (part 3): Diaspora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-541134" y="1453346"/>
            <a:ext cx="2750934" cy="1442254"/>
            <a:chOff x="-541134" y="1453346"/>
            <a:chExt cx="2750934" cy="1442254"/>
          </a:xfrm>
        </p:grpSpPr>
        <p:sp>
          <p:nvSpPr>
            <p:cNvPr id="26" name="Arc 25"/>
            <p:cNvSpPr/>
            <p:nvPr/>
          </p:nvSpPr>
          <p:spPr>
            <a:xfrm rot="5400000">
              <a:off x="-7734" y="1066800"/>
              <a:ext cx="1295400" cy="2362200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946121" y="1453346"/>
              <a:ext cx="126367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FF"/>
                  </a:solidFill>
                </a:rPr>
                <a:t>Video</a:t>
              </a:r>
            </a:p>
            <a:p>
              <a:r>
                <a:rPr lang="en-US" sz="2400" b="1" dirty="0" smtClean="0">
                  <a:solidFill>
                    <a:srgbClr val="FF00FF"/>
                  </a:solidFill>
                </a:rPr>
                <a:t>captions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3983181" y="2198512"/>
            <a:ext cx="3094314" cy="1478697"/>
            <a:chOff x="3983181" y="2198512"/>
            <a:chExt cx="3094314" cy="1478697"/>
          </a:xfrm>
        </p:grpSpPr>
        <p:sp>
          <p:nvSpPr>
            <p:cNvPr id="28" name="Arc 27"/>
            <p:cNvSpPr/>
            <p:nvPr/>
          </p:nvSpPr>
          <p:spPr>
            <a:xfrm rot="5400000">
              <a:off x="4516581" y="1848409"/>
              <a:ext cx="1295400" cy="2362200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454487" y="2198512"/>
              <a:ext cx="162300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FF"/>
                  </a:solidFill>
                </a:rPr>
                <a:t>Video </a:t>
              </a:r>
            </a:p>
            <a:p>
              <a:r>
                <a:rPr lang="en-US" sz="2400" b="1" dirty="0" smtClean="0">
                  <a:solidFill>
                    <a:srgbClr val="FF00FF"/>
                  </a:solidFill>
                </a:rPr>
                <a:t>source files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-2590800" y="5109060"/>
            <a:ext cx="7315200" cy="1440596"/>
            <a:chOff x="-2590800" y="5109060"/>
            <a:chExt cx="7315200" cy="1440596"/>
          </a:xfrm>
        </p:grpSpPr>
        <p:sp>
          <p:nvSpPr>
            <p:cNvPr id="30" name="Arc 29"/>
            <p:cNvSpPr/>
            <p:nvPr/>
          </p:nvSpPr>
          <p:spPr>
            <a:xfrm rot="5400000">
              <a:off x="-32774" y="2772432"/>
              <a:ext cx="1219198" cy="6335250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982130" y="5109060"/>
              <a:ext cx="17422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FF"/>
                  </a:solidFill>
                </a:rPr>
                <a:t>Flash video</a:t>
              </a:r>
            </a:p>
            <a:p>
              <a:r>
                <a:rPr lang="en-US" sz="2400" b="1" dirty="0" smtClean="0">
                  <a:solidFill>
                    <a:srgbClr val="FF00FF"/>
                  </a:solidFill>
                </a:rPr>
                <a:t>player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-2560977" y="1619038"/>
            <a:ext cx="7209178" cy="1410471"/>
            <a:chOff x="-2560977" y="1619038"/>
            <a:chExt cx="7209178" cy="1410471"/>
          </a:xfrm>
        </p:grpSpPr>
        <p:sp>
          <p:nvSpPr>
            <p:cNvPr id="32" name="Arc 31"/>
            <p:cNvSpPr/>
            <p:nvPr/>
          </p:nvSpPr>
          <p:spPr>
            <a:xfrm rot="5400000">
              <a:off x="-2951" y="-747715"/>
              <a:ext cx="1219198" cy="6335250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982131" y="1619038"/>
              <a:ext cx="16660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F00FF"/>
                  </a:solidFill>
                </a:rPr>
                <a:t>Video</a:t>
              </a:r>
            </a:p>
            <a:p>
              <a:r>
                <a:rPr lang="en-US" sz="2400" b="1" dirty="0" err="1" smtClean="0">
                  <a:solidFill>
                    <a:srgbClr val="FF00FF"/>
                  </a:solidFill>
                </a:rPr>
                <a:t>config</a:t>
              </a:r>
              <a:r>
                <a:rPr lang="en-US" sz="2400" b="1" dirty="0" smtClean="0">
                  <a:solidFill>
                    <a:srgbClr val="FF00FF"/>
                  </a:solidFill>
                </a:rPr>
                <a:t> files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 flipV="1">
            <a:off x="-512619" y="3886200"/>
            <a:ext cx="2362200" cy="1830535"/>
            <a:chOff x="-512618" y="2436667"/>
            <a:chExt cx="2362200" cy="1830535"/>
          </a:xfrm>
        </p:grpSpPr>
        <p:sp>
          <p:nvSpPr>
            <p:cNvPr id="22" name="Arc 21"/>
            <p:cNvSpPr/>
            <p:nvPr/>
          </p:nvSpPr>
          <p:spPr>
            <a:xfrm rot="5400000">
              <a:off x="20782" y="2081645"/>
              <a:ext cx="1295400" cy="2362200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c 23"/>
            <p:cNvSpPr/>
            <p:nvPr/>
          </p:nvSpPr>
          <p:spPr>
            <a:xfrm rot="5400000">
              <a:off x="-246786" y="2170835"/>
              <a:ext cx="1830535" cy="2362200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-551944" y="1980332"/>
            <a:ext cx="2609343" cy="5792069"/>
            <a:chOff x="-551944" y="1980332"/>
            <a:chExt cx="2609343" cy="5792069"/>
          </a:xfrm>
        </p:grpSpPr>
        <p:sp>
          <p:nvSpPr>
            <p:cNvPr id="37" name="Arc 36"/>
            <p:cNvSpPr/>
            <p:nvPr/>
          </p:nvSpPr>
          <p:spPr>
            <a:xfrm rot="16200000" flipV="1">
              <a:off x="-1270838" y="3618633"/>
              <a:ext cx="4116537" cy="2362200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Arc 37"/>
            <p:cNvSpPr/>
            <p:nvPr/>
          </p:nvSpPr>
          <p:spPr>
            <a:xfrm rot="16200000" flipV="1">
              <a:off x="-1738578" y="3608093"/>
              <a:ext cx="4904553" cy="2509664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Arc 38"/>
            <p:cNvSpPr/>
            <p:nvPr/>
          </p:nvSpPr>
          <p:spPr>
            <a:xfrm rot="16200000" flipV="1">
              <a:off x="-2143307" y="3571695"/>
              <a:ext cx="5792069" cy="2609343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-393669" y="4799735"/>
            <a:ext cx="3305399" cy="1524868"/>
            <a:chOff x="-393669" y="4799735"/>
            <a:chExt cx="3305399" cy="1524868"/>
          </a:xfrm>
        </p:grpSpPr>
        <p:sp>
          <p:nvSpPr>
            <p:cNvPr id="23" name="TextBox 22"/>
            <p:cNvSpPr txBox="1"/>
            <p:nvPr/>
          </p:nvSpPr>
          <p:spPr>
            <a:xfrm>
              <a:off x="787431" y="4809236"/>
              <a:ext cx="212429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FF"/>
                  </a:solidFill>
                </a:rPr>
                <a:t>Directories </a:t>
              </a:r>
            </a:p>
            <a:p>
              <a:r>
                <a:rPr lang="en-US" sz="2400" b="1" dirty="0" smtClean="0">
                  <a:solidFill>
                    <a:srgbClr val="FF00FF"/>
                  </a:solidFill>
                </a:rPr>
                <a:t>with index files</a:t>
              </a:r>
              <a:endParaRPr lang="en-US" sz="2400" b="1" dirty="0">
                <a:solidFill>
                  <a:srgbClr val="FF00FF"/>
                </a:solidFill>
              </a:endParaRPr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-393669" y="4799735"/>
              <a:ext cx="2603469" cy="1524868"/>
              <a:chOff x="-393669" y="4799735"/>
              <a:chExt cx="2603469" cy="1524868"/>
            </a:xfrm>
          </p:grpSpPr>
          <p:sp>
            <p:nvSpPr>
              <p:cNvPr id="40" name="Arc 39"/>
              <p:cNvSpPr/>
              <p:nvPr/>
            </p:nvSpPr>
            <p:spPr>
              <a:xfrm rot="16200000" flipH="1" flipV="1">
                <a:off x="453663" y="4425191"/>
                <a:ext cx="667536" cy="2362200"/>
              </a:xfrm>
              <a:prstGeom prst="arc">
                <a:avLst/>
              </a:prstGeom>
              <a:ln w="38100">
                <a:solidFill>
                  <a:srgbClr val="FF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Arc 40"/>
              <p:cNvSpPr/>
              <p:nvPr/>
            </p:nvSpPr>
            <p:spPr>
              <a:xfrm rot="16200000" flipH="1" flipV="1">
                <a:off x="201342" y="4329095"/>
                <a:ext cx="1294495" cy="2417618"/>
              </a:xfrm>
              <a:prstGeom prst="arc">
                <a:avLst/>
              </a:prstGeom>
              <a:ln w="38100">
                <a:solidFill>
                  <a:srgbClr val="FF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Arc 41"/>
              <p:cNvSpPr/>
              <p:nvPr/>
            </p:nvSpPr>
            <p:spPr>
              <a:xfrm rot="16200000" flipH="1" flipV="1">
                <a:off x="162357" y="4277159"/>
                <a:ext cx="1524868" cy="2570019"/>
              </a:xfrm>
              <a:prstGeom prst="arc">
                <a:avLst/>
              </a:prstGeom>
              <a:ln w="38100">
                <a:solidFill>
                  <a:srgbClr val="FF00FF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2001981" y="3810000"/>
            <a:ext cx="5541821" cy="2059134"/>
            <a:chOff x="2001981" y="3810000"/>
            <a:chExt cx="5541821" cy="2059134"/>
          </a:xfrm>
        </p:grpSpPr>
        <p:sp>
          <p:nvSpPr>
            <p:cNvPr id="43" name="Arc 42"/>
            <p:cNvSpPr/>
            <p:nvPr/>
          </p:nvSpPr>
          <p:spPr>
            <a:xfrm rot="16200000">
              <a:off x="3833057" y="2321422"/>
              <a:ext cx="1890784" cy="5201093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Arc 43"/>
            <p:cNvSpPr/>
            <p:nvPr/>
          </p:nvSpPr>
          <p:spPr>
            <a:xfrm rot="16200000">
              <a:off x="3743325" y="2068656"/>
              <a:ext cx="2059134" cy="5541821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2001980" y="1810310"/>
            <a:ext cx="5541823" cy="6190689"/>
            <a:chOff x="2001980" y="1810310"/>
            <a:chExt cx="5541823" cy="6190689"/>
          </a:xfrm>
        </p:grpSpPr>
        <p:sp>
          <p:nvSpPr>
            <p:cNvPr id="45" name="Arc 44"/>
            <p:cNvSpPr/>
            <p:nvPr/>
          </p:nvSpPr>
          <p:spPr>
            <a:xfrm rot="16200000">
              <a:off x="3009899" y="2476500"/>
              <a:ext cx="3505202" cy="4953001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Arc 45"/>
            <p:cNvSpPr/>
            <p:nvPr/>
          </p:nvSpPr>
          <p:spPr>
            <a:xfrm rot="16200000">
              <a:off x="2956351" y="2206754"/>
              <a:ext cx="3599892" cy="5245397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Arc 46"/>
            <p:cNvSpPr/>
            <p:nvPr/>
          </p:nvSpPr>
          <p:spPr>
            <a:xfrm rot="16200000">
              <a:off x="1677547" y="2134743"/>
              <a:ext cx="6190689" cy="5541823"/>
            </a:xfrm>
            <a:prstGeom prst="arc">
              <a:avLst/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76824" y="3592266"/>
            <a:ext cx="5900175" cy="3037134"/>
            <a:chOff x="2558026" y="2198512"/>
            <a:chExt cx="5900175" cy="4556135"/>
          </a:xfrm>
        </p:grpSpPr>
        <p:sp>
          <p:nvSpPr>
            <p:cNvPr id="56" name="Arc 55"/>
            <p:cNvSpPr/>
            <p:nvPr/>
          </p:nvSpPr>
          <p:spPr>
            <a:xfrm flipH="1">
              <a:off x="2558026" y="2721046"/>
              <a:ext cx="5900175" cy="4033601"/>
            </a:xfrm>
            <a:prstGeom prst="arc">
              <a:avLst>
                <a:gd name="adj1" fmla="val 16200000"/>
                <a:gd name="adj2" fmla="val 21438228"/>
              </a:avLst>
            </a:prstGeom>
            <a:ln w="38100">
              <a:solidFill>
                <a:srgbClr val="FF00FF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5454487" y="2198512"/>
              <a:ext cx="16289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FF00FF"/>
                  </a:solidFill>
                </a:rPr>
                <a:t>Video </a:t>
              </a:r>
            </a:p>
            <a:p>
              <a:r>
                <a:rPr lang="en-US" sz="2400" b="1" dirty="0" smtClean="0">
                  <a:solidFill>
                    <a:srgbClr val="FF00FF"/>
                  </a:solidFill>
                </a:rPr>
                <a:t>thumbnails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4889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Problem (part </a:t>
            </a:r>
            <a:r>
              <a:rPr lang="en-US" dirty="0"/>
              <a:t>4</a:t>
            </a:r>
            <a:r>
              <a:rPr lang="en-US" dirty="0" smtClean="0"/>
              <a:t>): </a:t>
            </a:r>
            <a:r>
              <a:rPr lang="en-US" dirty="0" err="1" smtClean="0"/>
              <a:t>Cruft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0500" y="1324688"/>
            <a:ext cx="3429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Video directory on staging server</a:t>
            </a:r>
            <a:endParaRPr lang="en-US" sz="3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1447800"/>
            <a:ext cx="5047701" cy="4981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19311" y="2579446"/>
            <a:ext cx="289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FF"/>
                </a:solidFill>
              </a:rPr>
              <a:t>Files in use in current practice:</a:t>
            </a:r>
            <a:endParaRPr lang="en-US" sz="2800" b="1" dirty="0">
              <a:solidFill>
                <a:srgbClr val="FF00FF"/>
              </a:solidFill>
            </a:endParaRPr>
          </a:p>
        </p:txBody>
      </p:sp>
      <p:cxnSp>
        <p:nvCxnSpPr>
          <p:cNvPr id="8" name="Curved Connector 7"/>
          <p:cNvCxnSpPr>
            <a:stCxn id="7" idx="2"/>
          </p:cNvCxnSpPr>
          <p:nvPr/>
        </p:nvCxnSpPr>
        <p:spPr>
          <a:xfrm rot="16200000" flipH="1">
            <a:off x="2650332" y="2650331"/>
            <a:ext cx="657447" cy="2423889"/>
          </a:xfrm>
          <a:prstGeom prst="curvedConnector2">
            <a:avLst/>
          </a:prstGeom>
          <a:ln w="38100">
            <a:solidFill>
              <a:srgbClr val="FF00FF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09600" y="4450753"/>
            <a:ext cx="289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00FF"/>
                </a:solidFill>
              </a:rPr>
              <a:t>… and that’s it.</a:t>
            </a:r>
            <a:endParaRPr lang="en-US" sz="2800" b="1" dirty="0">
              <a:solidFill>
                <a:srgbClr val="FF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1051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The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ONE script for video playback. (Well, two.)</a:t>
            </a:r>
          </a:p>
          <a:p>
            <a:pPr lvl="1"/>
            <a:r>
              <a:rPr lang="en-US" dirty="0" smtClean="0"/>
              <a:t>Replace self with small script</a:t>
            </a:r>
          </a:p>
          <a:p>
            <a:pPr lvl="1"/>
            <a:r>
              <a:rPr lang="en-US" dirty="0" smtClean="0"/>
              <a:t>Minimize clutter in web space!</a:t>
            </a:r>
          </a:p>
          <a:p>
            <a:r>
              <a:rPr lang="en-US" dirty="0" smtClean="0"/>
              <a:t>Videos/metadata stored remotely</a:t>
            </a:r>
          </a:p>
          <a:p>
            <a:pPr lvl="1"/>
            <a:r>
              <a:rPr lang="en-US" dirty="0" smtClean="0"/>
              <a:t>Keep content layer and display logic separate</a:t>
            </a:r>
          </a:p>
          <a:p>
            <a:pPr lvl="1"/>
            <a:r>
              <a:rPr lang="en-US" dirty="0" smtClean="0"/>
              <a:t>Centralize </a:t>
            </a:r>
            <a:r>
              <a:rPr lang="en-US" dirty="0" err="1" smtClean="0"/>
              <a:t>mgmt</a:t>
            </a:r>
            <a:r>
              <a:rPr lang="en-US" dirty="0" smtClean="0"/>
              <a:t> of video and metadata</a:t>
            </a:r>
          </a:p>
          <a:p>
            <a:r>
              <a:rPr lang="en-US" dirty="0" smtClean="0"/>
              <a:t>Videos and metadata stored together</a:t>
            </a:r>
          </a:p>
          <a:p>
            <a:pPr lvl="1"/>
            <a:r>
              <a:rPr lang="en-US" dirty="0" smtClean="0"/>
              <a:t>Logical units are logical</a:t>
            </a:r>
          </a:p>
          <a:p>
            <a:pPr lvl="1"/>
            <a:r>
              <a:rPr lang="en-US" dirty="0" smtClean="0"/>
              <a:t>Self-inventorying</a:t>
            </a:r>
          </a:p>
          <a:p>
            <a:pPr marL="57150" indent="0">
              <a:buNone/>
            </a:pPr>
            <a:r>
              <a:rPr lang="en-US" b="1" dirty="0" smtClean="0"/>
              <a:t>It’s so simple!</a:t>
            </a:r>
          </a:p>
        </p:txBody>
      </p:sp>
    </p:spTree>
    <p:extLst>
      <p:ext uri="{BB962C8B-B14F-4D97-AF65-F5344CB8AC3E}">
        <p14:creationId xmlns:p14="http://schemas.microsoft.com/office/powerpoint/2010/main" val="60803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SO SIMPLE</a:t>
            </a:r>
          </a:p>
          <a:p>
            <a:pPr marL="0" indent="0" algn="ctr">
              <a:buNone/>
            </a:pPr>
            <a:r>
              <a:rPr lang="en-US" sz="9600" dirty="0" smtClean="0"/>
              <a:t>THAT I FEEL A</a:t>
            </a:r>
          </a:p>
          <a:p>
            <a:pPr marL="0" indent="0" algn="ctr">
              <a:buNone/>
            </a:pPr>
            <a:r>
              <a:rPr lang="en-US" sz="9600" dirty="0" smtClean="0"/>
              <a:t> LITTLE GUILTY.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603283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19644</TotalTime>
  <Words>484</Words>
  <Application>Microsoft Office PowerPoint</Application>
  <PresentationFormat>On-screen Show (4:3)</PresentationFormat>
  <Paragraphs>146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Wingdings</vt:lpstr>
      <vt:lpstr>Lucida Console</vt:lpstr>
      <vt:lpstr>Office Theme</vt:lpstr>
      <vt:lpstr>Dead-Simple Video Content Management</vt:lpstr>
      <vt:lpstr>The Skinny</vt:lpstr>
      <vt:lpstr>The Problem (part 1): Too many files!</vt:lpstr>
      <vt:lpstr>The Problem (part 2): Repetition</vt:lpstr>
      <vt:lpstr>The Problem (part 2): Repetition</vt:lpstr>
      <vt:lpstr>The Problem (part 3): Diaspora</vt:lpstr>
      <vt:lpstr>The Problem (part 4): Cruft</vt:lpstr>
      <vt:lpstr>The Solution</vt:lpstr>
      <vt:lpstr>PowerPoint Presentation</vt:lpstr>
      <vt:lpstr>The Solution: Basic premise</vt:lpstr>
      <vt:lpstr>PowerPoint Presentation</vt:lpstr>
      <vt:lpstr>The Details</vt:lpstr>
      <vt:lpstr>PowerPoint Presentation</vt:lpstr>
      <vt:lpstr>The Details: URL rewriting</vt:lpstr>
      <vt:lpstr>The Details: Video directory</vt:lpstr>
      <vt:lpstr>The Details: Video directory</vt:lpstr>
      <vt:lpstr>The Details: XML</vt:lpstr>
      <vt:lpstr>The Details: XML</vt:lpstr>
      <vt:lpstr>The Details: XML failure case</vt:lpstr>
      <vt:lpstr>Conclusions</vt:lpstr>
      <vt:lpstr>What’s nice</vt:lpstr>
      <vt:lpstr>Web directory: Before</vt:lpstr>
      <vt:lpstr>Web directory: After</vt:lpstr>
      <vt:lpstr>Limitations</vt:lpstr>
      <vt:lpstr>Code-n-Stuff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Dead Simple Video Content Management</dc:title>
  <dc:creator>Andreas Orphanides</dc:creator>
  <cp:lastModifiedBy>Andreas Orphanides</cp:lastModifiedBy>
  <cp:revision>56</cp:revision>
  <dcterms:created xsi:type="dcterms:W3CDTF">2014-02-04T14:53:40Z</dcterms:created>
  <dcterms:modified xsi:type="dcterms:W3CDTF">2014-03-21T16:00:47Z</dcterms:modified>
</cp:coreProperties>
</file>

<file path=docProps/thumbnail.jpeg>
</file>